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809" r:id="rId5"/>
    <p:sldId id="77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44"/>
    <p:restoredTop sz="94634"/>
  </p:normalViewPr>
  <p:slideViewPr>
    <p:cSldViewPr snapToGrid="0">
      <p:cViewPr varScale="1">
        <p:scale>
          <a:sx n="194" d="100"/>
          <a:sy n="194" d="100"/>
        </p:scale>
        <p:origin x="20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810.png>
</file>

<file path=ppt/media/image83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3813A-901B-36D6-2140-2DCB2BE13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83243B-239F-AE45-C22D-A79CFBFC8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6E8D4-4841-B0A2-A533-3202CD9B4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590DA-891B-5BB9-F42B-FC6583FDC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6EC20-2548-9EF1-2530-7A832B76B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96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F5E0F-DFC5-AB5B-C7A5-978775D51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08EA07-04DF-6A51-77D2-CE7EE68D5A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4EA45-4FB1-E1FC-1E4D-C92DF3163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3FF56-CD59-D0C1-C33E-1F6E8FC7D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57B9B-E311-7423-6F3D-CC9F867AE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225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0219B3-DB66-F65E-1664-E378C79B7A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87ECE5-1919-CAA6-8754-F383FCCEFD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A21F2-CE4C-AA81-C3FD-E4E73B6C2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910E2-B931-C4C3-6934-8E6A2FF0C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1233F-BA33-0E51-402E-C2DF3FCD3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2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AAF79-9019-551A-635C-7291EFE2F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8C18D-5BC9-C233-2EA6-FCCBDE39F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8785E-F950-7B5C-8EE4-1AB6BB0A6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F882E-0003-60EE-98AE-429C01DE9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6B951-0F6B-4BA4-E944-08693FE56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90544-E76D-F9BC-A973-5B58DF987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AD342-177E-E745-8B8D-6F2A0B3CA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8E144-AE0B-B7F5-F533-390F92E6C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A5E4C-2297-ED6C-22C2-A4A06A82D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B509A-3C09-1526-17C1-EB06B273C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745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A053D-8E03-E452-6581-1C68A327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DBC91-94D8-85B2-CF0B-D720ABB47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C8497F-CC7B-AC7F-D13E-153EFEA802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7BC8E-0D9E-8BDC-26B8-932860514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ED8B46-73FB-FA67-35D5-BDD3DA23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52FD-6273-EAD7-161F-D21531FE1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451E3-4485-91F9-1CA0-F08515437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F0782-D9E1-1616-1723-48C0175DB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012FB3-B558-8432-2EC4-CBBA9C0AFD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3E3FB7-0BD0-B29D-D81B-A94899B0C6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6A5A7E-C07E-BBA9-990F-B257834F84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867B6F-B461-B2D9-F5B2-88414BC99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B131D-F880-F688-35F0-8B873A277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76F6DA-E595-D141-959F-B5B77F6E5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57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0A735-E078-F695-50AA-F84B0EE25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9BD2D1-2A9E-7510-2228-A45A78717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12F8F-E11C-B6D8-EACC-37A7EB440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E3FEC8-66C8-99B0-56CA-BA367623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5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8BF373-1323-A56D-6D9B-F7DAE886A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2FF251-A8A0-B9AF-BD11-9C4B9733F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FCB59-4E3D-656D-1040-CFBB850EC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380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54699-DB93-288A-DBE9-AB1D16154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E31A9-1A62-1B65-CECE-AFA1974C5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03B42-7139-A9EF-D7AF-4FC95CC46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9B976B-B2E5-B505-C761-34233247A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6C2F3-A412-82E8-79D3-552E628E0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185EEA-FE99-8C77-2CB9-8E91C93C7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73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C197E-28F4-3D1F-71B9-61BFF951A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6F061A-450F-9B09-B95B-A76241F580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B3C10C-7D48-99B4-E521-5363229CB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DB667-D059-6505-197A-19E49E5AA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13F265-AE73-1A3C-D32D-3CC69D6C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CF4B6-3D05-ADD3-9578-FF4C5106E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869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C34C05-3122-24A6-E5C4-188588C08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2E808-B90E-E6AE-97A3-FBAA74143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6DA3D-A682-D74B-D0FD-FC4F10D137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F22321-F210-C348-BE45-FAA77DB468BF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C876E-F626-2B92-22EB-F3F3410BC2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F697B-C70F-9025-0CAD-0DB1741B6A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0FE0E9-8952-F94B-8C47-0AD31E771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43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dG628PEN1fY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i.eecs.umich.edu/people/conway/Memoirs/MIT/MIT_Reminiscences.pdf" TargetMode="External"/><Relationship Id="rId2" Type="http://schemas.openxmlformats.org/officeDocument/2006/relationships/hyperlink" Target="http://www.eecs.mit.edu/docs/newsletter/VLSI.pdf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8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C4265-3ADE-A52C-7683-AD599C4CB4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64FF1F-378F-B19A-3B14-2C47400C9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Kenneth Church</a:t>
            </a:r>
          </a:p>
          <a:p>
            <a:r>
              <a:rPr lang="en-US" dirty="0"/>
              <a:t>September, 2025</a:t>
            </a:r>
          </a:p>
        </p:txBody>
      </p:sp>
    </p:spTree>
    <p:extLst>
      <p:ext uri="{BB962C8B-B14F-4D97-AF65-F5344CB8AC3E}">
        <p14:creationId xmlns:p14="http://schemas.microsoft.com/office/powerpoint/2010/main" val="2921844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A8D6E4-8ECE-0C5D-C475-C8FAA1C09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A10BB5C-B133-3165-EC82-92A07D1175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Macro (Large Market Forces)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D55674-EB7B-F47B-A26E-FA506B795B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Moore’s Law: Everything is getting better </a:t>
            </a:r>
          </a:p>
          <a:p>
            <a:pPr lvl="1"/>
            <a:r>
              <a:rPr lang="en-US" dirty="0"/>
              <a:t>but at different rates</a:t>
            </a:r>
          </a:p>
          <a:p>
            <a:r>
              <a:rPr lang="en-US" dirty="0"/>
              <a:t>Peak Data: </a:t>
            </a:r>
          </a:p>
          <a:p>
            <a:pPr lvl="1"/>
            <a:r>
              <a:rPr lang="en-US" dirty="0"/>
              <a:t>Scaling laws assume unlimited data</a:t>
            </a:r>
          </a:p>
          <a:p>
            <a:pPr lvl="1"/>
            <a:r>
              <a:rPr lang="en-US" dirty="0"/>
              <a:t>Language data: limited by population bound</a:t>
            </a:r>
          </a:p>
          <a:p>
            <a:r>
              <a:rPr lang="en-US" dirty="0"/>
              <a:t>Who can afford to play?</a:t>
            </a:r>
          </a:p>
          <a:p>
            <a:pPr lvl="1"/>
            <a:r>
              <a:rPr lang="en-US" dirty="0"/>
              <a:t>Narrative: Big companies with deep pockets</a:t>
            </a:r>
          </a:p>
          <a:p>
            <a:pPr lvl="1"/>
            <a:r>
              <a:rPr lang="en-US" dirty="0"/>
              <a:t>DeepSeek showed anyone can contribute</a:t>
            </a:r>
          </a:p>
          <a:p>
            <a:r>
              <a:rPr lang="en-US" dirty="0"/>
              <a:t>Clouds </a:t>
            </a:r>
            <a:r>
              <a:rPr lang="en-US" dirty="0">
                <a:sym typeface="Wingdings" pitchFamily="2" charset="2"/>
              </a:rPr>
              <a:t> Phones</a:t>
            </a:r>
          </a:p>
          <a:p>
            <a:pPr lvl="1"/>
            <a:r>
              <a:rPr lang="en-US" dirty="0"/>
              <a:t>Inference &gt;&gt; Training</a:t>
            </a:r>
          </a:p>
          <a:p>
            <a:pPr lvl="1"/>
            <a:r>
              <a:rPr lang="en-US" dirty="0"/>
              <a:t>“Diseconomies of scale”</a:t>
            </a:r>
          </a:p>
          <a:p>
            <a:pPr lvl="1"/>
            <a:r>
              <a:rPr lang="en-US" dirty="0"/>
              <a:t>Implications for global warming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723B6A6-7990-3D59-BF2A-C532B8D69F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Micro (Personal Research)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CDBE695-6499-D78B-F86A-069FE6ECA3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Unify LLMs and Linear Algebra</a:t>
            </a:r>
          </a:p>
          <a:p>
            <a:pPr lvl="1"/>
            <a:r>
              <a:rPr lang="en-US" dirty="0"/>
              <a:t>SVD with Batching</a:t>
            </a:r>
          </a:p>
          <a:p>
            <a:pPr lvl="1"/>
            <a:r>
              <a:rPr lang="en-US" dirty="0"/>
              <a:t>Better Together</a:t>
            </a:r>
          </a:p>
          <a:p>
            <a:pPr lvl="2"/>
            <a:r>
              <a:rPr lang="en-US" dirty="0"/>
              <a:t>Academic Search</a:t>
            </a:r>
          </a:p>
          <a:p>
            <a:pPr lvl="3"/>
            <a:r>
              <a:rPr lang="en-US" dirty="0"/>
              <a:t>BERT Embeddings of Papers</a:t>
            </a:r>
          </a:p>
          <a:p>
            <a:pPr lvl="3"/>
            <a:r>
              <a:rPr lang="en-US" dirty="0"/>
              <a:t>Spectral Clustering of Citations</a:t>
            </a:r>
          </a:p>
          <a:p>
            <a:pPr lvl="1"/>
            <a:r>
              <a:rPr lang="en-US" dirty="0"/>
              <a:t>Loss Functions</a:t>
            </a:r>
          </a:p>
          <a:p>
            <a:pPr lvl="2"/>
            <a:r>
              <a:rPr lang="en-US" dirty="0"/>
              <a:t>Entropy: Predict the next word</a:t>
            </a:r>
          </a:p>
          <a:p>
            <a:pPr lvl="2"/>
            <a:r>
              <a:rPr lang="en-US" dirty="0"/>
              <a:t>Nuclear Norm: within </a:t>
            </a:r>
            <a:r>
              <a:rPr lang="en-US" dirty="0">
                <a:sym typeface="Wingdings" pitchFamily="2" charset="2"/>
              </a:rPr>
              <a:t> across</a:t>
            </a:r>
          </a:p>
          <a:p>
            <a:r>
              <a:rPr lang="en-US" dirty="0">
                <a:sym typeface="Wingdings" pitchFamily="2" charset="2"/>
              </a:rPr>
              <a:t>Low Resource Languages </a:t>
            </a:r>
          </a:p>
          <a:p>
            <a:pPr lvl="1"/>
            <a:r>
              <a:rPr lang="en-US" dirty="0">
                <a:sym typeface="Wingdings" pitchFamily="2" charset="2"/>
              </a:rPr>
              <a:t>Growth Opportunities</a:t>
            </a:r>
          </a:p>
          <a:p>
            <a:pPr lvl="1"/>
            <a:r>
              <a:rPr lang="en-US" dirty="0">
                <a:sym typeface="Wingdings" pitchFamily="2" charset="2"/>
              </a:rPr>
              <a:t>Target languages with future demand</a:t>
            </a:r>
          </a:p>
          <a:p>
            <a:pPr lvl="2"/>
            <a:r>
              <a:rPr lang="en-US" dirty="0">
                <a:sym typeface="Wingdings" pitchFamily="2" charset="2"/>
              </a:rPr>
              <a:t>Many speakers and impressive GDP growth</a:t>
            </a:r>
          </a:p>
        </p:txBody>
      </p:sp>
    </p:spTree>
    <p:extLst>
      <p:ext uri="{BB962C8B-B14F-4D97-AF65-F5344CB8AC3E}">
        <p14:creationId xmlns:p14="http://schemas.microsoft.com/office/powerpoint/2010/main" val="1337671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89A43-C95D-16D6-DD7A-D59EFD5E0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4F1DE-6B91-885A-4FC4-222221A105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E87270-AF1B-38E6-4B86-F5B137FF0A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2FB410-2B99-2E1F-17F0-403F4815C8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2A145D-691E-40C3-80A6-88F6CF5644F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24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ECA1771-B48C-8D4E-98C1-068705856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Change Terminology?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Table 12">
                <a:extLst>
                  <a:ext uri="{FF2B5EF4-FFF2-40B4-BE49-F238E27FC236}">
                    <a16:creationId xmlns:a16="http://schemas.microsoft.com/office/drawing/2014/main" id="{3C983F73-C513-C443-955A-5BCE94F6E1A9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2332348" y="1457877"/>
              <a:ext cx="9569614" cy="21664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784807">
                      <a:extLst>
                        <a:ext uri="{9D8B030D-6E8A-4147-A177-3AD203B41FA5}">
                          <a16:colId xmlns:a16="http://schemas.microsoft.com/office/drawing/2014/main" val="621494744"/>
                        </a:ext>
                      </a:extLst>
                    </a:gridCol>
                    <a:gridCol w="4784807">
                      <a:extLst>
                        <a:ext uri="{9D8B030D-6E8A-4147-A177-3AD203B41FA5}">
                          <a16:colId xmlns:a16="http://schemas.microsoft.com/office/drawing/2014/main" val="238728619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3200" strike="dblStrike" baseline="0" dirty="0"/>
                            <a:t>Standard Terminology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3200" dirty="0"/>
                            <a:t>Proposed Alternatives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2811413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strike="dblStrike" baseline="0" dirty="0"/>
                            <a:t>Base/Foundation/Pre-Trained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28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𝑝𝑟𝑒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8624085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strike="dblStrike" baseline="0" dirty="0"/>
                            <a:t>Fine-Tuning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i="1" dirty="0"/>
                            <a:t>fit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058438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strike="dblStrike" baseline="0" dirty="0"/>
                            <a:t>Inference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i="1" dirty="0"/>
                            <a:t>predict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7795197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Table 12">
                <a:extLst>
                  <a:ext uri="{FF2B5EF4-FFF2-40B4-BE49-F238E27FC236}">
                    <a16:creationId xmlns:a16="http://schemas.microsoft.com/office/drawing/2014/main" id="{3C983F73-C513-C443-955A-5BCE94F6E1A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671787904"/>
                  </p:ext>
                </p:extLst>
              </p:nvPr>
            </p:nvGraphicFramePr>
            <p:xfrm>
              <a:off x="2332348" y="1457877"/>
              <a:ext cx="9569614" cy="21664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784807">
                      <a:extLst>
                        <a:ext uri="{9D8B030D-6E8A-4147-A177-3AD203B41FA5}">
                          <a16:colId xmlns:a16="http://schemas.microsoft.com/office/drawing/2014/main" val="621494744"/>
                        </a:ext>
                      </a:extLst>
                    </a:gridCol>
                    <a:gridCol w="4784807">
                      <a:extLst>
                        <a:ext uri="{9D8B030D-6E8A-4147-A177-3AD203B41FA5}">
                          <a16:colId xmlns:a16="http://schemas.microsoft.com/office/drawing/2014/main" val="2387286193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r>
                            <a:rPr lang="en-US" sz="3200" strike="dblStrike" baseline="0" dirty="0"/>
                            <a:t>Standard Terminology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3200" dirty="0"/>
                            <a:t>Proposed Alternatives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28114139"/>
                      </a:ext>
                    </a:extLst>
                  </a:tr>
                  <a:tr h="551053">
                    <a:tc>
                      <a:txBody>
                        <a:bodyPr/>
                        <a:lstStyle/>
                        <a:p>
                          <a:r>
                            <a:rPr lang="en-US" sz="2800" strike="dblStrike" baseline="0" dirty="0"/>
                            <a:t>Base/Foundation/Pre-Trained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531" t="-118182" r="-531" b="-21590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8624085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strike="dblStrike" baseline="0" dirty="0"/>
                            <a:t>Fine-Tuning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i="1" dirty="0"/>
                            <a:t>fit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0584381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strike="dblStrike" baseline="0" dirty="0"/>
                            <a:t>Inference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i="1" dirty="0"/>
                            <a:t>predict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7795197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2087A5-410D-784E-AEC4-73A4800DD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22 May 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50CA11-17BC-A444-AB97-9C08B4247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https://github.com/kwchurch/ACL2022_deepnets_tutorial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83288A-E312-1844-9E94-3A229661F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4</a:t>
            </a:fld>
            <a:endParaRPr lang="en-US"/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E24A2ACC-8970-7243-9953-B9FCF6C72055}"/>
              </a:ext>
            </a:extLst>
          </p:cNvPr>
          <p:cNvSpPr/>
          <p:nvPr/>
        </p:nvSpPr>
        <p:spPr>
          <a:xfrm>
            <a:off x="122815" y="1919847"/>
            <a:ext cx="1831077" cy="729802"/>
          </a:xfrm>
          <a:prstGeom prst="wedgeRoundRectCallout">
            <a:avLst>
              <a:gd name="adj1" fmla="val 73549"/>
              <a:gd name="adj2" fmla="val -713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Not this</a:t>
            </a:r>
            <a:endParaRPr lang="en-US" dirty="0"/>
          </a:p>
        </p:txBody>
      </p:sp>
      <p:sp>
        <p:nvSpPr>
          <p:cNvPr id="15" name="Rounded Rectangular Callout 14">
            <a:extLst>
              <a:ext uri="{FF2B5EF4-FFF2-40B4-BE49-F238E27FC236}">
                <a16:creationId xmlns:a16="http://schemas.microsoft.com/office/drawing/2014/main" id="{C62BC0BD-C6CA-F14B-9307-4A203C018B9B}"/>
              </a:ext>
            </a:extLst>
          </p:cNvPr>
          <p:cNvSpPr/>
          <p:nvPr/>
        </p:nvSpPr>
        <p:spPr>
          <a:xfrm>
            <a:off x="8992616" y="2658249"/>
            <a:ext cx="2527790" cy="729802"/>
          </a:xfrm>
          <a:prstGeom prst="wedgeRoundRectCallout">
            <a:avLst>
              <a:gd name="adj1" fmla="val -76824"/>
              <a:gd name="adj2" fmla="val 3982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Emphasize this</a:t>
            </a:r>
            <a:endParaRPr lang="en-US" dirty="0"/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8551DB7A-4A95-B34D-ACBA-0E7B4365E71B}"/>
              </a:ext>
            </a:extLst>
          </p:cNvPr>
          <p:cNvSpPr/>
          <p:nvPr/>
        </p:nvSpPr>
        <p:spPr>
          <a:xfrm>
            <a:off x="194096" y="4123068"/>
            <a:ext cx="7323512" cy="1472025"/>
          </a:xfrm>
          <a:prstGeom prst="wedgeRoundRectCallout">
            <a:avLst>
              <a:gd name="adj1" fmla="val -30391"/>
              <a:gd name="adj2" fmla="val -14357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Industry has an unfair advantage over academia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Pre-training requires $$$$, Big Data &amp; Logistics: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Big Investments </a:t>
            </a:r>
            <a:r>
              <a:rPr lang="en-US" sz="2400" dirty="0">
                <a:sym typeface="Wingdings" pitchFamily="2" charset="2"/>
              </a:rPr>
              <a:t> Risk Adverse  Less Creativity</a:t>
            </a:r>
            <a:endParaRPr lang="en-US" sz="2400" dirty="0"/>
          </a:p>
        </p:txBody>
      </p:sp>
      <p:pic>
        <p:nvPicPr>
          <p:cNvPr id="17" name="Picture 1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68C2A19-C127-344A-8803-8D1D7BC347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78" t="10462" r="1268" b="3928"/>
          <a:stretch/>
        </p:blipFill>
        <p:spPr>
          <a:xfrm>
            <a:off x="7811646" y="4107122"/>
            <a:ext cx="4157192" cy="190447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1168C04-D730-814B-96AE-CA433F18E43A}"/>
              </a:ext>
            </a:extLst>
          </p:cNvPr>
          <p:cNvSpPr txBox="1"/>
          <p:nvPr/>
        </p:nvSpPr>
        <p:spPr>
          <a:xfrm>
            <a:off x="7760065" y="3732807"/>
            <a:ext cx="43508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https://www.youtube.com/watch?v=dG628PEN1fY</a:t>
            </a:r>
            <a:r>
              <a:rPr lang="en-US" sz="1400" dirty="0"/>
              <a:t> </a:t>
            </a: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580D9872-D675-9242-A8B7-7787A9F64868}"/>
              </a:ext>
            </a:extLst>
          </p:cNvPr>
          <p:cNvSpPr/>
          <p:nvPr/>
        </p:nvSpPr>
        <p:spPr>
          <a:xfrm>
            <a:off x="8992616" y="2666571"/>
            <a:ext cx="2527790" cy="729802"/>
          </a:xfrm>
          <a:prstGeom prst="wedgeRoundRectCallout">
            <a:avLst>
              <a:gd name="adj1" fmla="val -100318"/>
              <a:gd name="adj2" fmla="val -2088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Emphasize this</a:t>
            </a:r>
            <a:endParaRPr lang="en-US" dirty="0"/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30D4D0F5-5273-3C47-85A7-1A2CB4880C8A}"/>
              </a:ext>
            </a:extLst>
          </p:cNvPr>
          <p:cNvSpPr/>
          <p:nvPr/>
        </p:nvSpPr>
        <p:spPr>
          <a:xfrm>
            <a:off x="7659894" y="242592"/>
            <a:ext cx="4308943" cy="1106848"/>
          </a:xfrm>
          <a:prstGeom prst="wedgeRoundRectCallout">
            <a:avLst>
              <a:gd name="adj1" fmla="val 9354"/>
              <a:gd name="adj2" fmla="val 16481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More opportunity for academics</a:t>
            </a:r>
          </a:p>
          <a:p>
            <a:r>
              <a:rPr lang="en-US" sz="2400" dirty="0"/>
              <a:t>&amp; Computational Linguistics</a:t>
            </a:r>
          </a:p>
        </p:txBody>
      </p:sp>
    </p:spTree>
    <p:extLst>
      <p:ext uri="{BB962C8B-B14F-4D97-AF65-F5344CB8AC3E}">
        <p14:creationId xmlns:p14="http://schemas.microsoft.com/office/powerpoint/2010/main" val="2491397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  <p:bldP spid="18" grpId="0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86524A0-FD7B-5E47-8F85-05E99FA17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br>
              <a:rPr lang="en-US" sz="2000" dirty="0"/>
            </a:br>
            <a:r>
              <a:rPr lang="en-US" sz="4000" dirty="0"/>
              <a:t>VLSI History</a:t>
            </a:r>
            <a:br>
              <a:rPr lang="en-US" sz="2400" dirty="0"/>
            </a:br>
            <a:r>
              <a:rPr lang="en-US" sz="2400" dirty="0">
                <a:hlinkClick r:id="rId2"/>
              </a:rPr>
              <a:t>http://www.eecs.mit.edu/docs/newsletter/VLSI.pdf</a:t>
            </a:r>
            <a:br>
              <a:rPr lang="en-US" sz="2400" dirty="0"/>
            </a:br>
            <a:r>
              <a:rPr lang="en-US" sz="2400" dirty="0">
                <a:hlinkClick r:id="rId3"/>
              </a:rPr>
              <a:t>http://ai.eecs.umich.edu/people/conway/Memoirs/MIT/MIT_Reminiscences.pdf</a:t>
            </a:r>
            <a:r>
              <a:rPr lang="en-US" sz="2400" dirty="0"/>
              <a:t> </a:t>
            </a:r>
            <a:br>
              <a:rPr lang="en-US" sz="2000" dirty="0"/>
            </a:br>
            <a:r>
              <a:rPr lang="en-US" sz="2000" dirty="0"/>
              <a:t>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887E0D-FD4B-9E47-95E2-D88930A36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22 May 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8911FA-ECB2-404F-B236-69B510B58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https://github.com/kwchurch/ACL2022_deepnets_tutorial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9F914E-CFF6-EE42-9862-3FA11F6AD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5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38183914-8CA2-154D-848C-1BD17469AEC1}"/>
                  </a:ext>
                </a:extLst>
              </p:cNvPr>
              <p:cNvSpPr>
                <a:spLocks noGrp="1"/>
              </p:cNvSpPr>
              <p:nvPr>
                <p:ph sz="half" idx="4294967295"/>
              </p:nvPr>
            </p:nvSpPr>
            <p:spPr>
              <a:xfrm>
                <a:off x="5064125" y="1706563"/>
                <a:ext cx="7127875" cy="4633912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sz="2900" dirty="0"/>
                  <a:t>Think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𝑝𝑟𝑒</m:t>
                        </m:r>
                      </m:sub>
                    </m:sSub>
                  </m:oMath>
                </a14:m>
                <a:r>
                  <a:rPr lang="en-US" sz="2900" dirty="0"/>
                  <a:t> like Intel CPU chips</a:t>
                </a:r>
              </a:p>
              <a:p>
                <a:r>
                  <a:rPr lang="en-US" sz="2900" dirty="0"/>
                  <a:t>Universities can afford </a:t>
                </a:r>
              </a:p>
              <a:p>
                <a:pPr lvl="1"/>
                <a:r>
                  <a:rPr lang="en-US" sz="2600" dirty="0"/>
                  <a:t>to program CPUs and models (</a:t>
                </a:r>
                <a:r>
                  <a:rPr lang="en-US" sz="2600" i="1" dirty="0"/>
                  <a:t>fit/predict</a:t>
                </a:r>
                <a:r>
                  <a:rPr lang="en-US" sz="2600" dirty="0"/>
                  <a:t>)</a:t>
                </a:r>
              </a:p>
              <a:p>
                <a:pPr lvl="1"/>
                <a:r>
                  <a:rPr lang="en-US" sz="2600" dirty="0">
                    <a:sym typeface="Wingdings" pitchFamily="2" charset="2"/>
                  </a:rPr>
                  <a:t>but not VLSI fabrication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𝑝𝑟𝑒</m:t>
                        </m:r>
                      </m:sub>
                    </m:sSub>
                  </m:oMath>
                </a14:m>
                <a:r>
                  <a:rPr lang="en-US" sz="2600" dirty="0">
                    <a:sym typeface="Wingdings" pitchFamily="2" charset="2"/>
                  </a:rPr>
                  <a:t>)</a:t>
                </a:r>
              </a:p>
              <a:p>
                <a:r>
                  <a:rPr lang="en-US" dirty="0">
                    <a:sym typeface="Wingdings" pitchFamily="2" charset="2"/>
                  </a:rPr>
                  <a:t>Jon Allen (my thesis advisor at MIT)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Invested big $$$$ in VLSI fabrication</a:t>
                </a:r>
              </a:p>
              <a:p>
                <a:pPr lvl="1"/>
                <a:r>
                  <a:rPr lang="en-US" dirty="0"/>
                  <a:t>Big $$$$ </a:t>
                </a:r>
                <a:r>
                  <a:rPr lang="en-US" dirty="0">
                    <a:sym typeface="Wingdings" pitchFamily="2" charset="2"/>
                  </a:rPr>
                  <a:t> (Too) Much Responsibility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Creativity requires willingness to take risks</a:t>
                </a:r>
              </a:p>
              <a:p>
                <a:r>
                  <a:rPr lang="en-US" dirty="0">
                    <a:sym typeface="Wingdings" pitchFamily="2" charset="2"/>
                  </a:rPr>
                  <a:t>Industry can afford to work on projects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with industrial challenges/rewards: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Capital, ROI, Scale, Logistics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Academics have other priorities: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Bottom line: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𝑓𝑖𝑡</m:t>
                    </m:r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/</m:t>
                    </m:r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𝑝𝑟𝑒𝑑𝑖𝑐𝑡</m:t>
                    </m:r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 ≫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𝑝𝑟𝑒</m:t>
                        </m:r>
                      </m:sub>
                    </m:sSub>
                  </m:oMath>
                </a14:m>
                <a:endParaRPr lang="en-US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38183914-8CA2-154D-848C-1BD17469AE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4294967295"/>
              </p:nvPr>
            </p:nvSpPr>
            <p:spPr>
              <a:xfrm>
                <a:off x="5064125" y="1706563"/>
                <a:ext cx="7127875" cy="4633912"/>
              </a:xfrm>
              <a:blipFill>
                <a:blip r:embed="rId4"/>
                <a:stretch>
                  <a:fillRect l="-1421" t="-35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Content Placeholder 13">
            <a:extLst>
              <a:ext uri="{FF2B5EF4-FFF2-40B4-BE49-F238E27FC236}">
                <a16:creationId xmlns:a16="http://schemas.microsoft.com/office/drawing/2014/main" id="{082A9CFE-F32E-B347-ABEF-3BCAA13347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730" y="1706563"/>
            <a:ext cx="4638073" cy="5574608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FF16846-BABA-824C-B1F9-F46BD6AAFFAF}"/>
              </a:ext>
            </a:extLst>
          </p:cNvPr>
          <p:cNvCxnSpPr>
            <a:cxnSpLocks/>
          </p:cNvCxnSpPr>
          <p:nvPr/>
        </p:nvCxnSpPr>
        <p:spPr>
          <a:xfrm flipH="1" flipV="1">
            <a:off x="4818589" y="3005276"/>
            <a:ext cx="679471" cy="2202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ular Callout 23">
            <a:extLst>
              <a:ext uri="{FF2B5EF4-FFF2-40B4-BE49-F238E27FC236}">
                <a16:creationId xmlns:a16="http://schemas.microsoft.com/office/drawing/2014/main" id="{510AF1F4-9325-D641-AA7B-068762C0E454}"/>
              </a:ext>
            </a:extLst>
          </p:cNvPr>
          <p:cNvSpPr/>
          <p:nvPr/>
        </p:nvSpPr>
        <p:spPr>
          <a:xfrm>
            <a:off x="8153400" y="238716"/>
            <a:ext cx="3958354" cy="603074"/>
          </a:xfrm>
          <a:prstGeom prst="wedgeRoundRectCallout">
            <a:avLst>
              <a:gd name="adj1" fmla="val 5656"/>
              <a:gd name="adj2" fmla="val 12776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Perspective from MIT and beyond:</a:t>
            </a:r>
          </a:p>
          <a:p>
            <a:pPr algn="ctr"/>
            <a:r>
              <a:rPr lang="en-US" dirty="0"/>
              <a:t> IBM, Silicon Valley, </a:t>
            </a:r>
            <a:r>
              <a:rPr lang="en-US" dirty="0" err="1"/>
              <a:t>Mich</a:t>
            </a:r>
            <a:r>
              <a:rPr lang="en-US" dirty="0"/>
              <a:t>, LGBTQ, etc.</a:t>
            </a:r>
          </a:p>
        </p:txBody>
      </p:sp>
    </p:spTree>
    <p:extLst>
      <p:ext uri="{BB962C8B-B14F-4D97-AF65-F5344CB8AC3E}">
        <p14:creationId xmlns:p14="http://schemas.microsoft.com/office/powerpoint/2010/main" val="112027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383</Words>
  <Application>Microsoft Macintosh PowerPoint</Application>
  <PresentationFormat>Widescreen</PresentationFormat>
  <Paragraphs>71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Aptos</vt:lpstr>
      <vt:lpstr>Aptos Display</vt:lpstr>
      <vt:lpstr>Arial</vt:lpstr>
      <vt:lpstr>Cambria Math</vt:lpstr>
      <vt:lpstr>Wingdings</vt:lpstr>
      <vt:lpstr>Office Theme</vt:lpstr>
      <vt:lpstr>Vision</vt:lpstr>
      <vt:lpstr>Agenda</vt:lpstr>
      <vt:lpstr>PowerPoint Presentation</vt:lpstr>
      <vt:lpstr>Why Change Terminology?</vt:lpstr>
      <vt:lpstr> VLSI History http://www.eecs.mit.edu/docs/newsletter/VLSI.pdf http://ai.eecs.umich.edu/people/conway/Memoirs/MIT/MIT_Reminiscences.pdf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Kenneth Church</dc:creator>
  <cp:lastModifiedBy>Kenneth Church</cp:lastModifiedBy>
  <cp:revision>4</cp:revision>
  <dcterms:created xsi:type="dcterms:W3CDTF">2025-08-28T15:59:18Z</dcterms:created>
  <dcterms:modified xsi:type="dcterms:W3CDTF">2025-08-28T17:37:59Z</dcterms:modified>
</cp:coreProperties>
</file>

<file path=docProps/thumbnail.jpeg>
</file>